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1" r:id="rId4"/>
    <p:sldId id="265" r:id="rId5"/>
    <p:sldId id="264" r:id="rId6"/>
    <p:sldId id="262" r:id="rId7"/>
    <p:sldId id="263" r:id="rId8"/>
    <p:sldId id="258" r:id="rId9"/>
    <p:sldId id="260" r:id="rId10"/>
    <p:sldId id="266" r:id="rId11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71661" autoAdjust="0"/>
  </p:normalViewPr>
  <p:slideViewPr>
    <p:cSldViewPr snapToObjects="1">
      <p:cViewPr varScale="1">
        <p:scale>
          <a:sx n="52" d="100"/>
          <a:sy n="52" d="100"/>
        </p:scale>
        <p:origin x="-5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11E792C-6810-4D28-9C98-BC6F8BAC3182}" type="datetimeFigureOut">
              <a:rPr lang="en-US"/>
              <a:pPr>
                <a:defRPr/>
              </a:pPr>
              <a:t>3/11/2009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B7C1386-DAA0-42AB-B1CB-85A3B5D291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dirty="0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76C576-B8C9-4409-AF5A-0C52CAF343E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 </a:t>
            </a:r>
            <a:endParaRPr lang="en-US" dirty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E5AB8B7-021A-42C8-A2ED-1E4A8257CBC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9E57FC-BFB9-4FDB-9693-68F1311E74C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Global financial crisis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FD47CD-821E-4C75-BA3C-A095FFFA792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CC294-51D6-4FB7-A0B7-F97F69DC637D}" type="datetimeFigureOut">
              <a:rPr lang="en-US"/>
              <a:pPr>
                <a:defRPr/>
              </a:pPr>
              <a:t>3/11/2009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3E190-EE19-494D-9874-62E1B7CA88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29B0D-937F-49AD-9E6E-BC47D2719D42}" type="datetimeFigureOut">
              <a:rPr lang="en-US"/>
              <a:pPr>
                <a:defRPr/>
              </a:pPr>
              <a:t>3/11/2009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16800-A87B-4D19-8F96-5F767DA781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3C2F8-91C8-478C-A7B3-9EA316FAFA1B}" type="datetimeFigureOut">
              <a:rPr lang="en-US"/>
              <a:pPr>
                <a:defRPr/>
              </a:pPr>
              <a:t>3/11/2009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68225-A809-4467-A3A1-ECA3D352E3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40693-2904-42EF-AB0F-5486DE40F89F}" type="datetimeFigureOut">
              <a:rPr lang="en-US"/>
              <a:pPr>
                <a:defRPr/>
              </a:pPr>
              <a:t>3/11/2009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482DB-CC70-4C15-BE7E-12DDAA2F0B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6785C-0CE9-4358-8325-52AD5102F681}" type="datetimeFigureOut">
              <a:rPr lang="en-US"/>
              <a:pPr>
                <a:defRPr/>
              </a:pPr>
              <a:t>3/11/2009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F783D-D2AC-42B2-B194-2EE2FD7B6F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30460-F349-42C4-83BE-3971C635F3FD}" type="datetimeFigureOut">
              <a:rPr lang="en-US"/>
              <a:pPr>
                <a:defRPr/>
              </a:pPr>
              <a:t>3/11/2009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1A582-EEEA-4C5C-8525-12B7824FD9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436B5-102D-4666-985E-9693E6E972E2}" type="datetimeFigureOut">
              <a:rPr lang="en-US"/>
              <a:pPr>
                <a:defRPr/>
              </a:pPr>
              <a:t>3/11/2009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10A14-87F4-4437-A5A1-D9BD244CE2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1B330-F39D-4210-A375-4C0B0E0DCDC5}" type="datetimeFigureOut">
              <a:rPr lang="en-US"/>
              <a:pPr>
                <a:defRPr/>
              </a:pPr>
              <a:t>3/11/2009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60F7D-7955-420B-9F57-B538065716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752CC-3812-43F8-A404-01216BB1E4D2}" type="datetimeFigureOut">
              <a:rPr lang="en-US"/>
              <a:pPr>
                <a:defRPr/>
              </a:pPr>
              <a:t>3/11/2009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87CB9-21B5-427F-AEBF-5EBD6871C8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F1675-C697-4B3D-81B3-1D3854DB8508}" type="datetimeFigureOut">
              <a:rPr lang="en-US"/>
              <a:pPr>
                <a:defRPr/>
              </a:pPr>
              <a:t>3/11/2009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5499E-373F-4B2A-A044-952942422A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F2553-67AD-47FA-A156-79672B866966}" type="datetimeFigureOut">
              <a:rPr lang="en-US"/>
              <a:pPr>
                <a:defRPr/>
              </a:pPr>
              <a:t>3/11/2009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82EE0-4434-4061-8CD0-9D6809BE14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A555C1E-2105-42A8-B4F0-9A7688A9181E}" type="datetimeFigureOut">
              <a:rPr lang="en-US"/>
              <a:pPr>
                <a:defRPr/>
              </a:pPr>
              <a:t>3/11/2009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037F974-DC0C-4E94-B232-DD431924F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2009directorsluncheon.wikispaces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ctrTitle"/>
          </p:nvPr>
        </p:nvSpPr>
        <p:spPr>
          <a:xfrm>
            <a:off x="685800" y="1395413"/>
            <a:ext cx="7772400" cy="1470025"/>
          </a:xfrm>
        </p:spPr>
        <p:txBody>
          <a:bodyPr/>
          <a:lstStyle/>
          <a:p>
            <a:pPr eaLnBrk="1" hangingPunct="1"/>
            <a:r>
              <a:rPr lang="en-US" sz="6000" smtClean="0"/>
              <a:t>Australia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429000"/>
            <a:ext cx="8458200" cy="2209800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Kathryn Moyle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Associate Professor 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University of Canberra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Secretariat Director 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Australian ICT in Education Committee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765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endParaRPr lang="en-US" smtClean="0"/>
          </a:p>
          <a:p>
            <a:pPr eaLnBrk="1" hangingPunct="1">
              <a:buFont typeface="Arial" charset="0"/>
              <a:buNone/>
            </a:pPr>
            <a:endParaRPr lang="en-US" smtClean="0"/>
          </a:p>
          <a:p>
            <a:pPr eaLnBrk="1" hangingPunct="1">
              <a:buFont typeface="Arial" charset="0"/>
              <a:buNone/>
            </a:pPr>
            <a:endParaRPr lang="en-US" smtClean="0"/>
          </a:p>
          <a:p>
            <a:pPr eaLnBrk="1" hangingPunct="1">
              <a:buFont typeface="Arial" charset="0"/>
              <a:buNone/>
            </a:pPr>
            <a:r>
              <a:rPr lang="en-US" smtClean="0">
                <a:hlinkClick r:id="rId2"/>
              </a:rPr>
              <a:t>http://2009directorsluncheon.wikispaces.com</a:t>
            </a:r>
            <a:r>
              <a:rPr lang="en-US" smtClean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800" smtClean="0"/>
              <a:t>Digital Education Revolution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000" dirty="0" smtClean="0"/>
              <a:t>Australian Government priorities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3600" dirty="0" smtClean="0"/>
              <a:t>National Secondary School Computing Fund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3600" dirty="0" err="1" smtClean="0"/>
              <a:t>Fibre</a:t>
            </a:r>
            <a:r>
              <a:rPr lang="en-US" sz="3600" dirty="0" smtClean="0"/>
              <a:t> connections to schools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3600" dirty="0" smtClean="0"/>
              <a:t>Professional development for teachers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3600" dirty="0" smtClean="0"/>
              <a:t>Online curriculum tools and resources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3600" dirty="0" smtClean="0"/>
              <a:t>Parental involvement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3600" dirty="0" smtClean="0"/>
              <a:t>Back-end assistance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en-US" sz="4800" smtClean="0">
                <a:solidFill>
                  <a:schemeClr val="bg1"/>
                </a:solidFill>
              </a:rPr>
              <a:t>Activities in 2008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17638"/>
            <a:ext cx="7315200" cy="5059362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AU" smtClean="0">
                <a:solidFill>
                  <a:schemeClr val="bg1"/>
                </a:solidFill>
              </a:rPr>
              <a:t>Audits: computers in schools and bandwidth</a:t>
            </a:r>
          </a:p>
          <a:p>
            <a:pPr eaLnBrk="1" hangingPunct="1">
              <a:lnSpc>
                <a:spcPct val="90000"/>
              </a:lnSpc>
            </a:pPr>
            <a:r>
              <a:rPr lang="en-AU" smtClean="0">
                <a:solidFill>
                  <a:schemeClr val="bg1"/>
                </a:solidFill>
              </a:rPr>
              <a:t>A preliminary survey of computers less than four years old available for students in Years 9-12 in secondary schools in Australia</a:t>
            </a:r>
          </a:p>
          <a:p>
            <a:pPr eaLnBrk="1" hangingPunct="1">
              <a:lnSpc>
                <a:spcPct val="90000"/>
              </a:lnSpc>
            </a:pPr>
            <a:r>
              <a:rPr lang="en-AU" smtClean="0">
                <a:solidFill>
                  <a:schemeClr val="bg1"/>
                </a:solidFill>
              </a:rPr>
              <a:t>Approximately 990,000 students in years 9-12</a:t>
            </a:r>
          </a:p>
          <a:p>
            <a:pPr eaLnBrk="1" hangingPunct="1">
              <a:lnSpc>
                <a:spcPct val="90000"/>
              </a:lnSpc>
            </a:pPr>
            <a:r>
              <a:rPr lang="en-AU" smtClean="0">
                <a:solidFill>
                  <a:schemeClr val="bg1"/>
                </a:solidFill>
              </a:rPr>
              <a:t>Already over 280,000 computers in schools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en-US" smtClean="0"/>
              <a:t>Bandwidth connections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5440362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Most schools reported using </a:t>
            </a:r>
            <a:r>
              <a:rPr lang="en-US" dirty="0" err="1" smtClean="0"/>
              <a:t>fibre</a:t>
            </a:r>
            <a:r>
              <a:rPr lang="en-US" dirty="0" smtClean="0"/>
              <a:t> (47.0 per cent).  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42.3 per cent use DSL 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2.4 per cent use satellite  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1.3 per cent reported no broadband access.  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The remaining 7.0 per cent of schools use other non-</a:t>
            </a:r>
            <a:r>
              <a:rPr lang="en-US" dirty="0" err="1" smtClean="0"/>
              <a:t>fibre</a:t>
            </a:r>
            <a:r>
              <a:rPr lang="en-US" dirty="0" smtClean="0"/>
              <a:t> technologies or did not report a technology type 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Other non-</a:t>
            </a:r>
            <a:r>
              <a:rPr lang="en-US" dirty="0" err="1" smtClean="0"/>
              <a:t>fibre</a:t>
            </a:r>
            <a:r>
              <a:rPr lang="en-US" dirty="0" smtClean="0"/>
              <a:t> technology includes: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 Ethernet (1.4 per cent), 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Frame relay (0.06 per cent), 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ISDN (0.3 per cent, 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Microwave (0.06 per cent), 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wireless (1.1 per cent) and satellite (0.8 per cent) technology.</a:t>
            </a:r>
            <a:endParaRPr lang="en-AU" dirty="0" smtClean="0"/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</p:txBody>
      </p:sp>
      <p:pic>
        <p:nvPicPr>
          <p:cNvPr id="19459" name="Content Placeholder 6" descr="diagram2.g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48200" y="1600200"/>
            <a:ext cx="4495800" cy="4876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5400" dirty="0" smtClean="0"/>
              <a:t>Political pressure</a:t>
            </a:r>
            <a:br>
              <a:rPr lang="en-US" sz="5400" dirty="0" smtClean="0"/>
            </a:br>
            <a:endParaRPr lang="en-US" sz="5400" dirty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eaLnBrk="1" hangingPunct="1"/>
            <a:r>
              <a:rPr lang="en-US" smtClean="0"/>
              <a:t>‘Grimes’ Report: Legitimate &amp; Additional Financial Implications of the National Secondary School Computer Fund </a:t>
            </a:r>
          </a:p>
          <a:p>
            <a:pPr eaLnBrk="1" hangingPunct="1"/>
            <a:r>
              <a:rPr lang="en-US" smtClean="0"/>
              <a:t>National Secondary School Computer Fund </a:t>
            </a:r>
          </a:p>
          <a:p>
            <a:pPr lvl="1" eaLnBrk="1" hangingPunct="1"/>
            <a:r>
              <a:rPr lang="en-US" smtClean="0"/>
              <a:t>On-costs to meet the costs of installation and maintenance of the additional computers purchased through the Fund</a:t>
            </a:r>
          </a:p>
          <a:p>
            <a:pPr lvl="1" eaLnBrk="1" hangingPunct="1"/>
            <a:r>
              <a:rPr lang="en-US" smtClean="0"/>
              <a:t>710,000 additional computers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en-US" smtClean="0"/>
              <a:t>Activities in 2008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sz="half" idx="2"/>
          </p:nvPr>
        </p:nvSpPr>
        <p:spPr>
          <a:xfrm>
            <a:off x="457200" y="1417638"/>
            <a:ext cx="4906963" cy="5440362"/>
          </a:xfrm>
        </p:spPr>
        <p:txBody>
          <a:bodyPr/>
          <a:lstStyle/>
          <a:p>
            <a:pPr eaLnBrk="1" hangingPunct="1"/>
            <a:r>
              <a:rPr lang="en-AU" sz="2600" smtClean="0">
                <a:latin typeface="Arial" charset="0"/>
              </a:rPr>
              <a:t>Round One: 896 schools received funding for 116,820 new computers</a:t>
            </a:r>
          </a:p>
          <a:p>
            <a:pPr eaLnBrk="1" hangingPunct="1"/>
            <a:r>
              <a:rPr lang="en-US" sz="2600" smtClean="0">
                <a:latin typeface="Arial" charset="0"/>
              </a:rPr>
              <a:t>Round Two: 1,394 secondary schools received funding for 141,319 new computers</a:t>
            </a:r>
          </a:p>
          <a:p>
            <a:pPr eaLnBrk="1" hangingPunct="1"/>
            <a:r>
              <a:rPr lang="en-US" sz="2600" smtClean="0">
                <a:latin typeface="Arial" charset="0"/>
              </a:rPr>
              <a:t>Better Practice Guide</a:t>
            </a:r>
          </a:p>
          <a:p>
            <a:pPr eaLnBrk="1" hangingPunct="1"/>
            <a:r>
              <a:rPr lang="en-US" sz="2600" smtClean="0">
                <a:latin typeface="Arial" charset="0"/>
              </a:rPr>
              <a:t>Digital Education Revolution Implementation Roadmap</a:t>
            </a:r>
          </a:p>
          <a:p>
            <a:pPr eaLnBrk="1" hangingPunct="1"/>
            <a:r>
              <a:rPr lang="en-US" sz="2600" smtClean="0">
                <a:latin typeface="Arial" charset="0"/>
              </a:rPr>
              <a:t>Industry leaders Forum</a:t>
            </a:r>
          </a:p>
        </p:txBody>
      </p:sp>
      <p:sp>
        <p:nvSpPr>
          <p:cNvPr id="22532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2533" name="Content Placeholder 6" descr="schoolandIndustryLeaders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5410200" y="1417638"/>
            <a:ext cx="3276600" cy="39560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Workplans in 2009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715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700" smtClean="0">
                <a:solidFill>
                  <a:schemeClr val="bg1"/>
                </a:solidFill>
              </a:rPr>
              <a:t>Using data – Evaluation and monitoring the Digital Education Revolution</a:t>
            </a:r>
          </a:p>
          <a:p>
            <a:pPr eaLnBrk="1" hangingPunct="1">
              <a:lnSpc>
                <a:spcPct val="90000"/>
              </a:lnSpc>
            </a:pPr>
            <a:r>
              <a:rPr lang="en-US" sz="2700" smtClean="0">
                <a:solidFill>
                  <a:schemeClr val="bg1"/>
                </a:solidFill>
              </a:rPr>
              <a:t>Work through three national Advisory Committees of AICTEC: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solidFill>
                  <a:schemeClr val="bg1"/>
                </a:solidFill>
              </a:rPr>
              <a:t>Teaching in a Digital Age Advisory Group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solidFill>
                  <a:schemeClr val="bg1"/>
                </a:solidFill>
              </a:rPr>
              <a:t>National</a:t>
            </a:r>
            <a:r>
              <a:rPr lang="en-AU" sz="2400" smtClean="0">
                <a:solidFill>
                  <a:schemeClr val="bg1"/>
                </a:solidFill>
              </a:rPr>
              <a:t>Interoperability &amp; Digital Architecture Advisory Group</a:t>
            </a:r>
          </a:p>
          <a:p>
            <a:pPr lvl="1" eaLnBrk="1" hangingPunct="1">
              <a:lnSpc>
                <a:spcPct val="90000"/>
              </a:lnSpc>
            </a:pPr>
            <a:r>
              <a:rPr lang="en-AU" sz="2400" smtClean="0">
                <a:solidFill>
                  <a:schemeClr val="bg1"/>
                </a:solidFill>
              </a:rPr>
              <a:t>Intellectual Property and Privacy in Technology Advisory Group  </a:t>
            </a:r>
          </a:p>
          <a:p>
            <a:pPr eaLnBrk="1" hangingPunct="1">
              <a:lnSpc>
                <a:spcPct val="90000"/>
              </a:lnSpc>
            </a:pPr>
            <a:r>
              <a:rPr lang="en-US" sz="2700" smtClean="0">
                <a:solidFill>
                  <a:schemeClr val="bg1"/>
                </a:solidFill>
              </a:rPr>
              <a:t>All teacher employers in Australia notified that funds of up to $11.25 million of the total ($22.5 million) of the Australian Government Quality Teacher Program in 2009 are to be directed to ICT-related school-based professional development for teachers</a:t>
            </a:r>
          </a:p>
          <a:p>
            <a:pPr eaLnBrk="1" hangingPunct="1">
              <a:lnSpc>
                <a:spcPct val="90000"/>
              </a:lnSpc>
            </a:pPr>
            <a:endParaRPr lang="en-US" sz="27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Building the Education Revolution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458200" cy="5440362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Part of the Australian Government $42 billion stimulus package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/>
              <a:t>$14.7 </a:t>
            </a:r>
            <a:r>
              <a:rPr lang="en-US" dirty="0" smtClean="0"/>
              <a:t>billion </a:t>
            </a:r>
            <a:r>
              <a:rPr lang="en-US" dirty="0"/>
              <a:t>available to schools across Australia to build or upgrade existing facilities, including</a:t>
            </a:r>
            <a:r>
              <a:rPr lang="en-US" dirty="0" smtClean="0"/>
              <a:t>: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Primary </a:t>
            </a:r>
            <a:r>
              <a:rPr lang="en-US" dirty="0"/>
              <a:t>Schools for the 21st Century - $12.4 billion long term investment to build or upgrade large scale </a:t>
            </a:r>
            <a:r>
              <a:rPr lang="en-US" dirty="0" smtClean="0"/>
              <a:t>infrastructure (</a:t>
            </a:r>
            <a:r>
              <a:rPr lang="en-US" dirty="0" err="1" smtClean="0"/>
              <a:t>eg</a:t>
            </a:r>
            <a:r>
              <a:rPr lang="en-US" dirty="0" smtClean="0"/>
              <a:t> libraries </a:t>
            </a:r>
            <a:r>
              <a:rPr lang="en-US" dirty="0"/>
              <a:t>and multi-purpose facilities in all primary schools, special schools and K-12 </a:t>
            </a:r>
            <a:r>
              <a:rPr lang="en-US" dirty="0" smtClean="0"/>
              <a:t>schools).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National </a:t>
            </a:r>
            <a:r>
              <a:rPr lang="en-US" dirty="0"/>
              <a:t>School Pride Program - $1.3 billion investment to refurbish and renew existing infrastructure and undertake minor building works in every Australian school</a:t>
            </a:r>
            <a:r>
              <a:rPr lang="en-US" dirty="0" smtClean="0"/>
              <a:t>.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Science </a:t>
            </a:r>
            <a:r>
              <a:rPr lang="en-US" dirty="0"/>
              <a:t>and Language </a:t>
            </a:r>
            <a:r>
              <a:rPr lang="en-US" dirty="0" err="1"/>
              <a:t>Centres</a:t>
            </a:r>
            <a:r>
              <a:rPr lang="en-US" dirty="0"/>
              <a:t> for 21st Century Schools - $1 billion long term investment to build around 500 new science and language laboratories in secondary schools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URLs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Australian ICT in Education Committee: 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http://</a:t>
            </a:r>
            <a:r>
              <a:rPr lang="en-US" dirty="0" err="1" smtClean="0"/>
              <a:t>www.aictec.gov.au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Digital Education Revolution: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http://</a:t>
            </a:r>
            <a:r>
              <a:rPr lang="en-US" dirty="0" err="1" smtClean="0"/>
              <a:t>www.digitaleducationrevolution.gov.au</a:t>
            </a:r>
            <a:endParaRPr lang="en-US" dirty="0" smtClean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Building the Education Revolution: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en-US" dirty="0" err="1" smtClean="0"/>
              <a:t>http://www.deewr.gov.au/Schooling/BuildingTheEducationRevolution/Pages/default.aspx</a:t>
            </a:r>
            <a:endParaRPr lang="en-US" dirty="0" smtClean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449</Words>
  <Application>Microsoft Macintosh PowerPoint</Application>
  <PresentationFormat>On-screen Show (4:3)</PresentationFormat>
  <Paragraphs>76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Australia</vt:lpstr>
      <vt:lpstr>Digital Education Revolution</vt:lpstr>
      <vt:lpstr>Activities in 2008</vt:lpstr>
      <vt:lpstr>Bandwidth connections</vt:lpstr>
      <vt:lpstr>Political pressure </vt:lpstr>
      <vt:lpstr>Activities in 2008</vt:lpstr>
      <vt:lpstr>Workplans in 2009</vt:lpstr>
      <vt:lpstr>Building the Education Revolution</vt:lpstr>
      <vt:lpstr>URLs</vt:lpstr>
      <vt:lpstr>Slide 10</vt:lpstr>
    </vt:vector>
  </TitlesOfParts>
  <Company>University of Canberra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Australia</dc:title>
  <dc:creator>Kathryn Moyle</dc:creator>
  <cp:lastModifiedBy>aowen</cp:lastModifiedBy>
  <cp:revision>82</cp:revision>
  <dcterms:created xsi:type="dcterms:W3CDTF">2009-03-10T03:14:20Z</dcterms:created>
  <dcterms:modified xsi:type="dcterms:W3CDTF">2009-03-11T16:54:26Z</dcterms:modified>
</cp:coreProperties>
</file>